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70" r:id="rId7"/>
    <p:sldId id="273" r:id="rId8"/>
    <p:sldId id="274" r:id="rId9"/>
    <p:sldId id="272" r:id="rId10"/>
    <p:sldId id="275" r:id="rId11"/>
    <p:sldId id="276" r:id="rId12"/>
    <p:sldId id="271" r:id="rId13"/>
    <p:sldId id="259" r:id="rId14"/>
    <p:sldId id="260" r:id="rId15"/>
    <p:sldId id="266" r:id="rId16"/>
    <p:sldId id="277" r:id="rId17"/>
    <p:sldId id="280" r:id="rId18"/>
    <p:sldId id="267" r:id="rId19"/>
    <p:sldId id="308" r:id="rId20"/>
    <p:sldId id="278" r:id="rId21"/>
    <p:sldId id="279" r:id="rId22"/>
    <p:sldId id="268" r:id="rId23"/>
    <p:sldId id="281" r:id="rId24"/>
    <p:sldId id="282" r:id="rId25"/>
    <p:sldId id="269" r:id="rId26"/>
    <p:sldId id="284" r:id="rId27"/>
    <p:sldId id="286" r:id="rId28"/>
    <p:sldId id="287" r:id="rId29"/>
    <p:sldId id="295" r:id="rId30"/>
    <p:sldId id="283" r:id="rId31"/>
    <p:sldId id="288" r:id="rId32"/>
    <p:sldId id="290" r:id="rId33"/>
    <p:sldId id="289" r:id="rId34"/>
    <p:sldId id="291" r:id="rId35"/>
    <p:sldId id="285" r:id="rId36"/>
    <p:sldId id="293" r:id="rId37"/>
    <p:sldId id="261" r:id="rId38"/>
    <p:sldId id="262" r:id="rId39"/>
    <p:sldId id="294" r:id="rId40"/>
    <p:sldId id="297" r:id="rId41"/>
    <p:sldId id="298" r:id="rId42"/>
    <p:sldId id="299" r:id="rId43"/>
    <p:sldId id="296" r:id="rId44"/>
    <p:sldId id="305" r:id="rId45"/>
    <p:sldId id="306" r:id="rId46"/>
    <p:sldId id="307" r:id="rId47"/>
    <p:sldId id="300" r:id="rId48"/>
    <p:sldId id="301" r:id="rId49"/>
    <p:sldId id="302" r:id="rId50"/>
    <p:sldId id="303" r:id="rId51"/>
    <p:sldId id="304" r:id="rId52"/>
    <p:sldId id="263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60"/>
    <p:restoredTop sz="96218"/>
  </p:normalViewPr>
  <p:slideViewPr>
    <p:cSldViewPr snapToGrid="0">
      <p:cViewPr varScale="1">
        <p:scale>
          <a:sx n="123" d="100"/>
          <a:sy n="123" d="100"/>
        </p:scale>
        <p:origin x="3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F66BC-EDA4-ED3F-D9E0-CBE4681E9E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2DAA41-4864-B40A-81E7-7011E1559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9939A-4518-890B-5BC6-A9DB0C5EA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65428-28B2-ECAF-F1BA-62852F298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17D3-8CCC-1F1A-A718-DF5924595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15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F9184-3D4D-8019-475A-A791C32D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73AD91-4096-0EA1-D733-912053733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4BC91-B26E-C462-EB36-F6CEE23BC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A7AC9-C596-D757-8BE4-77A4DE7DA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4B156-23F3-29EC-111A-9CF2A42A4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426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85F187-4222-E042-CBCE-FEF6BD9D9C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E6D71C-7B35-B1AC-A1FD-8590EA6748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054E0-5747-7870-35F3-572C3010B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9F766-5243-99D0-5B7B-D3C0B3DFF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7CAA0-C48A-B332-BC17-CDBBD400D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47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BCB48-4A31-AAB9-4710-E9A86CAC2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1C2DB-819A-DC33-0F7A-1CBBF521C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316DE-BD8C-8FD3-5662-A8F3C93E6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230B-4F92-35A5-86D9-20A14A79A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E807C-2BED-66BB-B66F-B4A479554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9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CC1C-954F-2190-6E37-9A23D234A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E56F0F-F6B3-8DA4-4736-0C36048B0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5F14B-16D0-9037-7AFE-D1A90DAEF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4530D-1E60-8662-41DB-A53A4E4E1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470EF-1B4B-7B3E-2BCA-1F9D0DC04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55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A2F44-E9F5-426F-87D3-BEC574041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B0FE8-C181-759B-0EA9-12B654BC0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E5715E-9D26-2727-51E3-8936BB5CD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084C3-1967-5C37-AB63-B96F6176F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1D1AB6-332B-7A8F-D5E0-7B8D6A0F8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975919-2FA5-2365-7B82-F6D57AC2D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1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F6379-01F7-8B6A-600B-7F490EF79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D72AD-F347-3D84-0C6B-053B45464C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8D019B-34F7-92AF-6ADA-1AF410F563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D9D8F-9162-0BC2-FC13-F5B8D0B044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BA2A48-2D46-0AE2-687A-B328A63D81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ADB197-44BD-982C-4579-E0D5D7088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C68574-8097-2138-59C0-9A5536D85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48B42A-8671-D538-5560-195283D3F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512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68052-3D17-77AC-DDA4-916E2FFBE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6091CD-70BE-C2BB-F796-EABF6E83E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3FA8B-6025-381C-6F51-EBCCAB615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0A07D3-ED8D-B048-21DA-4EBD9045B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99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A78950-C18F-7862-C70A-8010FE85E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1198AA-E4A7-901D-CA34-745457F00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496A16-7897-79FB-81AA-7724FC307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954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C2074-F91F-026E-3643-229A77380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B52FC-1573-DF57-CC4A-24D43355E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056FF2-CA1B-C22E-B24F-42ACE3CE8C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7542A-E407-41E3-8284-D8C60EA4B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A36B8-C0FC-38B7-A459-3D0A625A3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3135F-4EC6-48C0-3C7B-B040184A8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930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72654-43DD-5500-1447-6D7B5A9E2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DB9C24-8CCC-2867-B333-010A3975EC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A15D7-EF62-7F85-3C01-353347301D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C64DDF-53C3-1C55-66ED-36535381F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3632F-F65E-EB46-E24A-166E061C0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6E7551-3F2B-B840-46EA-30BDCB89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534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87193B-5529-08B2-0978-447B18D6F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D1B68F-E6C7-2E0D-8B27-95DAE221F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D4D871-DB5F-7253-EA80-5963B140BB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2A5AF-9C6D-4B49-A9DF-7434B893DBC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8F1F0-1A30-62BE-C112-D6F5875F90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F512E-B95A-48A9-BD99-59E8F3A20C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708A8-DBA8-A64A-9046-0C13EF7D0B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14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2A032-7AE8-1318-0215-B576BCC76E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Econ 645: Week 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16D6D7-90D8-0EC2-C7EB-2E799931B5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Limited Dependent Variables Part 1</a:t>
            </a:r>
          </a:p>
          <a:p>
            <a:r>
              <a:rPr lang="en-US" dirty="0"/>
              <a:t>Review of Logit and </a:t>
            </a:r>
            <a:r>
              <a:rPr lang="en-US" dirty="0" err="1"/>
              <a:t>Probit</a:t>
            </a:r>
            <a:r>
              <a:rPr lang="en-US" dirty="0"/>
              <a:t> Estimators</a:t>
            </a:r>
          </a:p>
          <a:p>
            <a:r>
              <a:rPr lang="en-US" dirty="0"/>
              <a:t>Tobit Estimator</a:t>
            </a:r>
          </a:p>
        </p:txBody>
      </p:sp>
    </p:spTree>
    <p:extLst>
      <p:ext uri="{BB962C8B-B14F-4D97-AF65-F5344CB8AC3E}">
        <p14:creationId xmlns:p14="http://schemas.microsoft.com/office/powerpoint/2010/main" val="3232111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69BF8-77F9-8BDD-7C24-59C11EB16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F2706F-1FAF-3FC6-1701-A067EA1398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likelihood function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nary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∗…∗</m:t>
                    </m:r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p>
                    </m:sSup>
                  </m:oMath>
                </a14:m>
                <a:endParaRPr lang="en-US" sz="2200" dirty="0"/>
              </a:p>
              <a:p>
                <a:r>
                  <a:rPr lang="en-US" dirty="0"/>
                  <a:t>Sum across exponents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∑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∑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sub>
                        </m:sSub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We need to maximize the likelihood, so we’ll take the natural log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p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∑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sup>
                            </m:sSup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∑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</m:sup>
                            </m:sSup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</m:sSub>
                      </m:e>
                    </m:d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ln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(1−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This gets us our log-likelihood function</a:t>
                </a:r>
              </a:p>
              <a:p>
                <a:pPr lvl="1"/>
                <a:r>
                  <a:rPr lang="en-US" dirty="0"/>
                  <a:t>We can now take the derivative and set it equal to 0 to find an estimate of the maximum likelihood estimator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F2706F-1FAF-3FC6-1701-A067EA1398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1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5186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69BF8-77F9-8BDD-7C24-59C11EB16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F2706F-1FAF-3FC6-1701-A067EA1398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This gets us our log-likelihood function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</m:t>
                        </m:r>
                      </m:e>
                    </m:d>
                    <m:r>
                      <a:rPr lang="en-US" b="0" i="0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Y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i</m:t>
                            </m:r>
                          </m:sub>
                        </m:sSub>
                      </m:e>
                    </m:d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ln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</m:t>
                        </m:r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We can now take the derivative and set it equal to 0 to find an estimate of the maximum likelihood estimator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d>
                              </m:e>
                            </m:d>
                          </m:e>
                        </m:func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result maximum likelihood estimator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with the Bernoulli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F2706F-1FAF-3FC6-1701-A067EA1398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9112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D28E8-336C-9A5A-2B59-6770B045D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71934-3F1A-D0E6-2386-39B65964B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Note: We use OLS to get estimates of the linear probability model (LPM)</a:t>
            </a:r>
          </a:p>
          <a:p>
            <a:pPr lvl="1"/>
            <a:r>
              <a:rPr lang="en-US" dirty="0"/>
              <a:t>Note that under classical linear model assumption the OLS estimator is the maximum likelihood estimator conditioned on explanatory variables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376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3BEFB-379D-B465-6083-5B9555BB7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Dependent Variables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D3873-306F-682F-1ABE-19A48FCE3C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101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02807-06C9-BA5B-0306-3C60E4A46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Response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84AB64-1891-0155-7B69-6B1575F65A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Binary Response Models</a:t>
                </a:r>
              </a:p>
              <a:p>
                <a:pPr lvl="1"/>
                <a:r>
                  <a:rPr lang="en-US" dirty="0"/>
                  <a:t>Are models for when we have a binary/dummy response</a:t>
                </a:r>
              </a:p>
              <a:p>
                <a:pPr lvl="1"/>
                <a:r>
                  <a:rPr lang="en-US" dirty="0"/>
                  <a:t>Binary responses takes on two values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[0,1]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We are mainly interested in response probability</a:t>
                </a:r>
              </a:p>
              <a:p>
                <a:pPr lvl="1"/>
                <a:r>
                  <a:rPr lang="en-US" dirty="0"/>
                  <a:t>What is the change in probability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with a marginal change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?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Pr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=1|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We have two binary response estimators</a:t>
                </a:r>
              </a:p>
              <a:p>
                <a:pPr lvl="1"/>
                <a:r>
                  <a:rPr lang="en-US" dirty="0"/>
                  <a:t>Our likelihood function of a Bernoulli distribution example leads into our discussion of Logit and </a:t>
                </a:r>
                <a:r>
                  <a:rPr lang="en-US" dirty="0" err="1"/>
                  <a:t>Probit</a:t>
                </a:r>
                <a:r>
                  <a:rPr lang="en-US" dirty="0"/>
                  <a:t>, since both Logit and </a:t>
                </a:r>
                <a:r>
                  <a:rPr lang="en-US" dirty="0" err="1"/>
                  <a:t>Probit</a:t>
                </a:r>
                <a:r>
                  <a:rPr lang="en-US" dirty="0"/>
                  <a:t> are estimators for binary responses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84AB64-1891-0155-7B69-6B1575F65A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2834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02807-06C9-BA5B-0306-3C60E4A46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Response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84AB64-1891-0155-7B69-6B1575F65A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We can use an OLS estimator to estimate parameters in a linear probability model (LPM)</a:t>
                </a:r>
              </a:p>
              <a:p>
                <a:pPr lvl="1"/>
                <a:r>
                  <a:rPr lang="en-US" dirty="0"/>
                  <a:t>It does have its drawbacks, such as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&lt;0,  </m:t>
                    </m:r>
                    <m:acc>
                      <m:accPr>
                        <m:chr m:val="̂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&lt;1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We can use it as comparisons to estimates of marginal effects around the average using our Logit and </a:t>
                </a:r>
                <a:r>
                  <a:rPr lang="en-US" dirty="0" err="1"/>
                  <a:t>Probit</a:t>
                </a:r>
                <a:r>
                  <a:rPr lang="en-US" dirty="0"/>
                  <a:t> models</a:t>
                </a:r>
              </a:p>
              <a:p>
                <a:r>
                  <a:rPr lang="en-US" dirty="0"/>
                  <a:t>Sensitivity Tests</a:t>
                </a:r>
              </a:p>
              <a:p>
                <a:pPr lvl="1"/>
                <a:r>
                  <a:rPr lang="en-US" dirty="0"/>
                  <a:t>It is a good idea to compare the LPM estimates to our Logit or </a:t>
                </a:r>
                <a:r>
                  <a:rPr lang="en-US" dirty="0" err="1"/>
                  <a:t>Probit</a:t>
                </a:r>
                <a:r>
                  <a:rPr lang="en-US" dirty="0"/>
                  <a:t> estimates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84AB64-1891-0155-7B69-6B1575F65A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28984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02807-06C9-BA5B-0306-3C60E4A46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Response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84AB64-1891-0155-7B69-6B1575F65A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US" dirty="0"/>
                  <a:t>To avoid LPM limitations, we have a generalized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takes on values between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to map them to a value between 0 and 1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&lt;1, ∀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 is a real number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+…+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Logistic Response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This is a cumulative logistic distribution usually denoted as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Λ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(.)</m:t>
                    </m:r>
                  </m:oMath>
                </a14:m>
                <a:endParaRPr lang="en-US" dirty="0"/>
              </a:p>
              <a:p>
                <a:r>
                  <a:rPr lang="en-US" dirty="0" err="1"/>
                  <a:t>Probit</a:t>
                </a:r>
                <a:r>
                  <a:rPr lang="en-US" dirty="0"/>
                  <a:t> </a:t>
                </a:r>
                <a:r>
                  <a:rPr lang="en-US" dirty="0" err="1"/>
                  <a:t>Reponse</a:t>
                </a:r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𝑑𝑣</m:t>
                        </m:r>
                      </m:e>
                    </m:nary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n-US" dirty="0"/>
                  <a:t> is the normal cumulative distribution function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n-US" dirty="0"/>
                  <a:t> is the PDF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84AB64-1891-0155-7B69-6B1575F65A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035" b="-7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461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02807-06C9-BA5B-0306-3C60E4A46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Response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84AB64-1891-0155-7B69-6B1575F65A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n-US" dirty="0"/>
                  <a:t> is nonlinear </a:t>
                </a:r>
              </a:p>
              <a:p>
                <a:pPr lvl="1"/>
                <a:r>
                  <a:rPr lang="en-US" dirty="0"/>
                  <a:t>It takes on values between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maps them to a value between 0 and 1</a:t>
                </a:r>
              </a:p>
              <a:p>
                <a:pPr lvl="1"/>
                <a:r>
                  <a:rPr lang="en-US" dirty="0"/>
                  <a:t>Cumulative logistic distribution (logit) is similar to the normal cumulative distribution function (</a:t>
                </a:r>
                <a:r>
                  <a:rPr lang="en-US" dirty="0" err="1"/>
                  <a:t>probit</a:t>
                </a:r>
                <a:r>
                  <a:rPr lang="en-US" dirty="0"/>
                  <a:t>)</a:t>
                </a:r>
              </a:p>
              <a:p>
                <a:r>
                  <a:rPr lang="en-US" dirty="0"/>
                  <a:t>Note: </a:t>
                </a:r>
              </a:p>
              <a:p>
                <a:pPr lvl="1"/>
                <a:r>
                  <a:rPr lang="en-US" dirty="0"/>
                  <a:t>Both Logit and </a:t>
                </a:r>
                <a:r>
                  <a:rPr lang="en-US" dirty="0" err="1"/>
                  <a:t>Probit</a:t>
                </a:r>
                <a:r>
                  <a:rPr lang="en-US" dirty="0"/>
                  <a:t> utilize a cumulative distribution functions</a:t>
                </a:r>
              </a:p>
              <a:p>
                <a:pPr lvl="1"/>
                <a:r>
                  <a:rPr lang="en-US" dirty="0"/>
                  <a:t>Both are increasing function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→0</m:t>
                    </m:r>
                  </m:oMath>
                </a14:m>
                <a:r>
                  <a:rPr lang="en-US" dirty="0"/>
                  <a:t>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→−∞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→1</m:t>
                    </m:r>
                  </m:oMath>
                </a14:m>
                <a:r>
                  <a:rPr lang="en-US" dirty="0"/>
                  <a:t> as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→∞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84AB64-1891-0155-7B69-6B1575F65A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68211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60CC-B4FC-DE7C-6806-E0DC7D72D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3C61EF-F7EC-C110-9721-4ED6372C4C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generalized logistic/logit function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Logit Model applied to our binary response logistic function</a:t>
                </a:r>
              </a:p>
              <a:p>
                <a:pPr lvl="1"/>
                <a:r>
                  <a:rPr lang="en-US" dirty="0"/>
                  <a:t>We have a Bernoulli/binominal distribution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We want to model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 which is the probability of success conditional on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:r>
                  <a:rPr lang="en-US" dirty="0"/>
                  <a:t>We need to link our probability of success to our model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lang="en-US" b="1" dirty="0"/>
              </a:p>
              <a:p>
                <a:pPr lvl="1"/>
                <a:r>
                  <a:rPr lang="en-US" dirty="0"/>
                  <a:t>We’ll use a logit transformation to link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lang="en-US" dirty="0"/>
              </a:p>
              <a:p>
                <a:r>
                  <a:rPr lang="en-US" dirty="0"/>
                  <a:t>Logit Model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logit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p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panose="02040503050406030204" pitchFamily="18" charset="0"/>
                                  </a:rPr>
                                  <m:t>i</m:t>
                                </m:r>
                              </m:sub>
                            </m:sSub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for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 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b="1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3C61EF-F7EC-C110-9721-4ED6372C4C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55064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FABFA-7469-4F9C-BDAC-1C12E9CD2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Logit Transformation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C77DC-30F6-465E-FF32-E42E8F1BDCA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90932"/>
              </a:xfrm>
            </p:spPr>
            <p:txBody>
              <a:bodyPr>
                <a:normAutofit fontScale="92500"/>
              </a:bodyPr>
              <a:lstStyle/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logit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for</m:t>
                    </m:r>
                    <m:r>
                      <a:rPr lang="en-US">
                        <a:latin typeface="Cambria Math" panose="02040503050406030204" pitchFamily="18" charset="0"/>
                      </a:rPr>
                      <m:t> 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b="1" dirty="0"/>
              </a:p>
              <a:p>
                <a:pPr lvl="1"/>
                <a:r>
                  <a:rPr lang="en-US" dirty="0"/>
                  <a:t>The logit function takes values between 0 and 1 and maps them to a value between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en-US" dirty="0"/>
              </a:p>
              <a:p>
                <a:r>
                  <a:rPr lang="en-US" dirty="0"/>
                  <a:t>Get the inverse function of the logit function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𝜷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𝜷</m:t>
                        </m:r>
                      </m:sup>
                    </m:sSup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b="0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sup>
                    </m:sSup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sup>
                        </m:sSup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d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inverse logit function takes values between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maps them to values between 0 and 1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D2C77DC-30F6-465E-FF32-E42E8F1BDCA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90932"/>
              </a:xfrm>
              <a:blipFill>
                <a:blip r:embed="rId2"/>
                <a:stretch>
                  <a:fillRect l="-965" r="-603" b="-2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84008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C08F7-70D0-E78D-78C3-D172F7D95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F999D-685D-4CEA-883E-9FB5464D2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Dependent Variables</a:t>
            </a:r>
          </a:p>
          <a:p>
            <a:pPr lvl="1"/>
            <a:r>
              <a:rPr lang="en-US" dirty="0"/>
              <a:t>Maximum Likelihood Estimator</a:t>
            </a:r>
          </a:p>
          <a:p>
            <a:r>
              <a:rPr lang="en-US" dirty="0"/>
              <a:t>Binary Dependent Variables</a:t>
            </a:r>
          </a:p>
          <a:p>
            <a:pPr lvl="1"/>
            <a:r>
              <a:rPr lang="en-US" dirty="0"/>
              <a:t>Logit </a:t>
            </a:r>
          </a:p>
          <a:p>
            <a:pPr lvl="1"/>
            <a:r>
              <a:rPr lang="en-US" dirty="0" err="1"/>
              <a:t>Probit</a:t>
            </a:r>
            <a:endParaRPr lang="en-US" dirty="0"/>
          </a:p>
          <a:p>
            <a:r>
              <a:rPr lang="en-US" dirty="0"/>
              <a:t>Nonnegative Dependent Variables</a:t>
            </a:r>
          </a:p>
          <a:p>
            <a:pPr lvl="1"/>
            <a:r>
              <a:rPr lang="en-US" dirty="0"/>
              <a:t>Tobit – Corner Solution Response</a:t>
            </a:r>
          </a:p>
          <a:p>
            <a:r>
              <a:rPr lang="en-US" dirty="0"/>
              <a:t>Stata</a:t>
            </a:r>
          </a:p>
        </p:txBody>
      </p:sp>
    </p:spTree>
    <p:extLst>
      <p:ext uri="{BB962C8B-B14F-4D97-AF65-F5344CB8AC3E}">
        <p14:creationId xmlns:p14="http://schemas.microsoft.com/office/powerpoint/2010/main" val="1632106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60CC-B4FC-DE7C-6806-E0DC7D72D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Logit 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3C61EF-F7EC-C110-9721-4ED6372C4C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Logit Model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logit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for</m:t>
                    </m:r>
                    <m:r>
                      <a:rPr lang="en-US">
                        <a:latin typeface="Cambria Math" panose="02040503050406030204" pitchFamily="18" charset="0"/>
                      </a:rPr>
                      <m:t> 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≤1</m:t>
                    </m:r>
                  </m:oMath>
                </a14:m>
                <a:endParaRPr lang="en-US" b="1" dirty="0"/>
              </a:p>
              <a:p>
                <a:pPr lvl="1"/>
                <a:r>
                  <a:rPr lang="en-US" dirty="0"/>
                  <a:t>The logit function takes values between 0 and 1 and maps them to a value between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en-US" dirty="0"/>
              </a:p>
              <a:p>
                <a:r>
                  <a:rPr lang="en-US" dirty="0"/>
                  <a:t>If we take the inverse of the logit function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sup>
                        </m:sSup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d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inverse logit function takes values between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maps them to values between 0 and 1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b="1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3C61EF-F7EC-C110-9721-4ED6372C4C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9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30273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60CC-B4FC-DE7C-6806-E0DC7D72D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3C61EF-F7EC-C110-9721-4ED6372C4C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Logit Model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sup>
                        </m:sSup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sSup>
                              <m:sSupPr>
                                <m:ctrlPr>
                                  <a:rPr lang="en-US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sup>
                        </m:sSup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1+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d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The coefficients from logit model are log odds </a:t>
                </a:r>
              </a:p>
              <a:p>
                <a:pPr lvl="1"/>
                <a:r>
                  <a:rPr lang="en-US" dirty="0"/>
                  <a:t>Not comparable to are coefficients in an OLS estimator</a:t>
                </a:r>
              </a:p>
              <a:p>
                <a:r>
                  <a:rPr lang="en-US" dirty="0"/>
                  <a:t>Taking the exponent of the coefficient will get us odds ratios</a:t>
                </a:r>
              </a:p>
              <a:p>
                <a:pPr lvl="1"/>
                <a:r>
                  <a:rPr lang="en-US" dirty="0"/>
                  <a:t>One way to interpret Logit</a:t>
                </a:r>
              </a:p>
              <a:p>
                <a:endParaRPr lang="en-US" dirty="0"/>
              </a:p>
              <a:p>
                <a:endParaRPr lang="en-US" b="1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3C61EF-F7EC-C110-9721-4ED6372C4C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580356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60CC-B4FC-DE7C-6806-E0DC7D72D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Probit</a:t>
            </a:r>
            <a:r>
              <a:rPr lang="en-US" dirty="0"/>
              <a:t>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3C61EF-F7EC-C110-9721-4ED6372C4C9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The </a:t>
                </a:r>
                <a:r>
                  <a:rPr lang="en-US" dirty="0" err="1"/>
                  <a:t>Probit</a:t>
                </a:r>
                <a:r>
                  <a:rPr lang="en-US" dirty="0"/>
                  <a:t> function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p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𝑑𝑣</m:t>
                        </m:r>
                      </m:e>
                    </m:nary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n-US" dirty="0"/>
                  <a:t> is the integral of the standard normal density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−1/2</m:t>
                        </m:r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It’s errors are distributed normally</a:t>
                </a:r>
              </a:p>
              <a:p>
                <a:r>
                  <a:rPr lang="en-US" dirty="0"/>
                  <a:t>The probability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conditional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</a:t>
                </a:r>
                <a:r>
                  <a:rPr lang="en-US" dirty="0" err="1"/>
                  <a:t>probit</a:t>
                </a:r>
                <a:r>
                  <a:rPr lang="en-US" dirty="0"/>
                  <a:t> function takes values between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maps them to values between 0 and 1</a:t>
                </a:r>
              </a:p>
              <a:p>
                <a:pPr lvl="1"/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F3C61EF-F7EC-C110-9721-4ED6372C4C9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63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352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BE9F-1761-E9F3-7D26-63C8348DD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8E6F00-481E-3E56-654F-94FE58CE56D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We cannot estimate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dirty="0"/>
                  <a:t> with OLS, since it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nonlinear</a:t>
                </a:r>
              </a:p>
              <a:p>
                <a:pPr lvl="1"/>
                <a:r>
                  <a:rPr lang="en-US" dirty="0"/>
                  <a:t>We will use the maximum likelihood estimator</a:t>
                </a:r>
              </a:p>
              <a:p>
                <a:r>
                  <a:rPr lang="en-US" dirty="0"/>
                  <a:t>How do we get our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US" dirty="0"/>
                  <a:t>?</a:t>
                </a:r>
              </a:p>
              <a:p>
                <a:pPr lvl="1"/>
                <a:r>
                  <a:rPr lang="en-US" dirty="0"/>
                  <a:t>We need to estimate the maximum likelihood estimator</a:t>
                </a:r>
              </a:p>
              <a:p>
                <a:pPr lvl="1"/>
                <a:r>
                  <a:rPr lang="en-US" dirty="0"/>
                  <a:t>We need the probability/density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given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Our likelihood function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d>
                          </m:e>
                        </m:d>
                      </m:e>
                      <m:sup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Take the natural log of likelihood function for the log-likelihood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=ℓ(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d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Sup>
                                  <m:sSubSupPr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d>
                          </m:e>
                        </m:d>
                      </m:e>
                    </m:func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8E6F00-481E-3E56-654F-94FE58CE56D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0296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5BE9F-1761-E9F3-7D26-63C8348DD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8E6F00-481E-3E56-654F-94FE58CE56D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The log-likelihood for a sample size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dirty="0"/>
                  <a:t> is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ℒ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ℓ(</m:t>
                        </m:r>
                        <m:r>
                          <a:rPr lang="en-US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ln</m:t>
                                </m:r>
                              </m:fNam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𝐺</m:t>
                                    </m:r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𝒙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  <m:sup>
                                            <m: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bSup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𝜷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</m:func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ln</m:t>
                                </m:r>
                              </m:fNam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𝐺</m:t>
                                    </m:r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𝒙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  <m:sup>
                                            <m: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bSup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𝜷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</m:func>
                          </m:e>
                        </m:d>
                      </m:e>
                    </m:nary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Maximum Likelihood Estimator of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maximizes the log-likelihood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b="1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acc>
                              <m:accPr>
                                <m:chr m:val="̂"/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lim>
                        </m:limLow>
                      </m:fName>
                      <m:e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{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ln</m:t>
                                </m:r>
                              </m:fNam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𝐺</m:t>
                                    </m:r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𝒙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  <m:sup>
                                            <m: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bSup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𝜷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</m:func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  <m:func>
                              <m:func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ln</m:t>
                                </m:r>
                              </m:fName>
                              <m:e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1−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𝐺</m:t>
                                    </m:r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Sup>
                                          <m:sSubSupPr>
                                            <m:ctrlP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𝒙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  <m:sup>
                                            <m:r>
                                              <a:rPr lang="en-US" b="1" i="1"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</a:rPr>
                                              <m:t>′</m:t>
                                            </m:r>
                                          </m:sup>
                                        </m:sSubSup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𝜷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</m:func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}</m:t>
                            </m:r>
                          </m:e>
                        </m:nary>
                      </m:e>
                    </m:func>
                  </m:oMath>
                </a14:m>
                <a:endParaRPr lang="en-US" b="1" dirty="0"/>
              </a:p>
              <a:p>
                <a:r>
                  <a:rPr lang="en-US" dirty="0"/>
                  <a:t>Note</a:t>
                </a:r>
              </a:p>
              <a:p>
                <a:pPr lvl="1"/>
                <a:r>
                  <a:rPr lang="en-US" dirty="0"/>
                  <a:t>Due to the nonlinearity of the maximization process, we cannot write a formula for the </a:t>
                </a:r>
                <a:r>
                  <a:rPr lang="en-US" dirty="0" err="1"/>
                  <a:t>probit</a:t>
                </a:r>
                <a:r>
                  <a:rPr lang="en-US" dirty="0"/>
                  <a:t> or logit maximum likelihood estimates</a:t>
                </a:r>
              </a:p>
              <a:p>
                <a:pPr lvl="1"/>
                <a:r>
                  <a:rPr lang="en-US" dirty="0"/>
                  <a:t>We estimate them through an through an iterative process until we approach our maximization</a:t>
                </a:r>
              </a:p>
              <a:p>
                <a:pPr lvl="1"/>
                <a:r>
                  <a:rPr lang="en-US" dirty="0"/>
                  <a:t>Under general conditions, MLE is unbiased, consistent, and asymptotically efficient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8E6F00-481E-3E56-654F-94FE58CE56D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40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94799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9ED11-E713-BBFD-FF61-38C216B03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Logit vs </a:t>
            </a:r>
            <a:r>
              <a:rPr lang="en-US" dirty="0" err="1"/>
              <a:t>Probit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1FE4E-B598-D0A1-8743-5EFFE44E6F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 logit cumulative density function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US" dirty="0"/>
                  <a:t> is a Logit estimator</a:t>
                </a:r>
              </a:p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a normal cumulative density function</a:t>
                </a:r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𝜷</m:t>
                        </m:r>
                      </m:e>
                    </m:acc>
                  </m:oMath>
                </a14:m>
                <a:r>
                  <a:rPr lang="en-US" dirty="0"/>
                  <a:t> is a </a:t>
                </a:r>
                <a:r>
                  <a:rPr lang="en-US" dirty="0" err="1"/>
                  <a:t>Probit</a:t>
                </a:r>
                <a:r>
                  <a:rPr lang="en-US" dirty="0"/>
                  <a:t> estimator</a:t>
                </a:r>
              </a:p>
              <a:p>
                <a:pPr lvl="1"/>
                <a:r>
                  <a:rPr lang="en-US" dirty="0"/>
                  <a:t>Its errors are distributed normally</a:t>
                </a:r>
              </a:p>
              <a:p>
                <a:r>
                  <a:rPr lang="en-US" dirty="0"/>
                  <a:t>Which one to use?</a:t>
                </a:r>
              </a:p>
              <a:p>
                <a:pPr lvl="1"/>
                <a:r>
                  <a:rPr lang="en-US" dirty="0"/>
                  <a:t>Wooldridge has a preference for </a:t>
                </a:r>
                <a:r>
                  <a:rPr lang="en-US" dirty="0" err="1"/>
                  <a:t>Probit</a:t>
                </a:r>
                <a:endParaRPr lang="en-US" dirty="0"/>
              </a:p>
              <a:p>
                <a:pPr lvl="1"/>
                <a:r>
                  <a:rPr lang="en-US" dirty="0"/>
                  <a:t>I have a bit of a preference for Logit</a:t>
                </a:r>
              </a:p>
              <a:p>
                <a:pPr lvl="1"/>
                <a:r>
                  <a:rPr lang="en-US" dirty="0"/>
                  <a:t>It doesn’t hurt to do both, but they will not be directly comparable until we look at marginal effects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D1FE4E-B598-D0A1-8743-5EFFE44E6F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2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4358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28348-FCAC-EFDB-0BDC-D044E36E7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Restrictions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432086-5045-19A3-01E7-D27308EB384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Likelihood Ratio (LR) test is typically used to test multiple exclusion restrictions in Logit or </a:t>
                </a:r>
                <a:r>
                  <a:rPr lang="en-US" dirty="0" err="1"/>
                  <a:t>Probit</a:t>
                </a:r>
                <a:endParaRPr lang="en-US" dirty="0"/>
              </a:p>
              <a:p>
                <a:pPr lvl="1"/>
                <a:r>
                  <a:rPr lang="en-US" dirty="0"/>
                  <a:t>The LR test is based on the difference in log-likelihood functions for the restricted and unrestricted models</a:t>
                </a:r>
              </a:p>
              <a:p>
                <a:pPr lvl="1"/>
                <a:r>
                  <a:rPr lang="en-US" dirty="0"/>
                  <a:t>Since MLE maximizes the log-likelihood, dropping variables leads to smaller or at least no larger log-likelihoods</a:t>
                </a:r>
              </a:p>
              <a:p>
                <a:r>
                  <a:rPr lang="en-US" dirty="0"/>
                  <a:t>Likelihood Ratio (LR) statistic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𝑈𝑅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ℒ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𝐿𝑅</m:t>
                    </m:r>
                  </m:oMath>
                </a14:m>
                <a:r>
                  <a:rPr lang="en-US" dirty="0"/>
                  <a:t> has an approximate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distribution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dirty="0"/>
                  <a:t> number of restriction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~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value at the 95</a:t>
                </a:r>
                <a:r>
                  <a:rPr lang="en-US" baseline="30000" dirty="0"/>
                  <a:t>th</a:t>
                </a:r>
                <a:r>
                  <a:rPr lang="en-US" dirty="0"/>
                  <a:t> percentile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=…=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A432086-5045-19A3-01E7-D27308EB384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 r="-1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74650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D8F7A-2508-69F8-26E8-5DF16CF28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Logit and </a:t>
            </a:r>
            <a:r>
              <a:rPr lang="en-US" dirty="0" err="1"/>
              <a:t>Probit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88DA1-0FDF-8C78-AD29-9BF173E1F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Since our models are nonlinear, no approach to interpretation will full describe the relationship</a:t>
            </a:r>
          </a:p>
          <a:p>
            <a:r>
              <a:rPr lang="en-US" dirty="0"/>
              <a:t>There are few ways to interpret the regression coefficients from logit and </a:t>
            </a:r>
            <a:r>
              <a:rPr lang="en-US" dirty="0" err="1"/>
              <a:t>probit</a:t>
            </a:r>
            <a:endParaRPr lang="en-US" dirty="0"/>
          </a:p>
          <a:p>
            <a:pPr lvl="1"/>
            <a:r>
              <a:rPr lang="en-US" dirty="0"/>
              <a:t>Odds Ratios</a:t>
            </a:r>
          </a:p>
          <a:p>
            <a:pPr lvl="1"/>
            <a:r>
              <a:rPr lang="en-US" dirty="0"/>
              <a:t>Predicted Probabilities</a:t>
            </a:r>
          </a:p>
          <a:p>
            <a:pPr lvl="1"/>
            <a:r>
              <a:rPr lang="en-US" dirty="0"/>
              <a:t>Marginal Effects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9700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21D81-4C8B-E345-9F56-EB94DD9C7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Logit and </a:t>
            </a:r>
            <a:r>
              <a:rPr lang="en-US" dirty="0" err="1"/>
              <a:t>Probit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76758C-8FC1-F7F5-CD58-42AA5CE1AF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Odds Ratios</a:t>
                </a:r>
              </a:p>
              <a:p>
                <a:pPr lvl="1"/>
                <a:r>
                  <a:rPr lang="en-US" dirty="0"/>
                  <a:t>For logit, we get can get odds ratios by taking the exponential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Pr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</m:t>
                                </m:r>
                              </m:e>
                            </m:d>
                          </m:e>
                        </m:func>
                      </m:num>
                      <m:den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=1)</m:t>
                        </m:r>
                      </m:den>
                    </m:f>
                  </m:oMath>
                </a14:m>
                <a:r>
                  <a:rPr lang="en-US" dirty="0"/>
                  <a:t>  are the odds of observing a positive outcome relative to a negative one</a:t>
                </a:r>
              </a:p>
              <a:p>
                <a:pPr lvl="1"/>
                <a:r>
                  <a:rPr lang="en-US" dirty="0"/>
                  <a:t>In my opinion, odds ratios are odd</a:t>
                </a:r>
              </a:p>
              <a:p>
                <a:pPr lvl="1"/>
                <a:r>
                  <a:rPr lang="en-US" dirty="0"/>
                  <a:t>Medical/Health fields love them, but we focus on marginal effects</a:t>
                </a:r>
              </a:p>
              <a:p>
                <a:r>
                  <a:rPr lang="en-US" dirty="0"/>
                  <a:t>Benefit</a:t>
                </a:r>
              </a:p>
              <a:p>
                <a:pPr lvl="1"/>
                <a:r>
                  <a:rPr lang="en-US" dirty="0"/>
                  <a:t>A one unit change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does not depend on other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76758C-8FC1-F7F5-CD58-42AA5CE1AF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810143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21D81-4C8B-E345-9F56-EB94DD9C7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Logit and </a:t>
            </a:r>
            <a:r>
              <a:rPr lang="en-US" dirty="0" err="1"/>
              <a:t>Probit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76758C-8FC1-F7F5-CD58-42AA5CE1AF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Predicted Probabilities</a:t>
                </a:r>
              </a:p>
              <a:p>
                <a:pPr lvl="1"/>
                <a:r>
                  <a:rPr lang="en-US" dirty="0"/>
                  <a:t>We can predict the probability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Logit: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𝑃𝑟</m:t>
                        </m:r>
                      </m:e>
                    </m:acc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=1|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)=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Λ</m:t>
                    </m:r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acc>
                          <m:accPr>
                            <m:chr m:val="̂"/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 err="1"/>
                  <a:t>Probit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𝑃𝑟</m:t>
                        </m:r>
                      </m:e>
                    </m:acc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i="1" dirty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acc>
                          <m:accPr>
                            <m:chr m:val="̂"/>
                            <m:ctrlPr>
                              <a:rPr lang="en-US" i="1" dirty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dirty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Useful for machine learning applications, but not as helpful for comparing to OLS coefficients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76758C-8FC1-F7F5-CD58-42AA5CE1AF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2722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CDDF9-33CD-F75F-5E1E-50C62FBEF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Limited Dependent Variables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1FBD3-8578-3BCA-4D63-F3A85BA99E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We have covered continuous variables so far</a:t>
                </a:r>
              </a:p>
              <a:p>
                <a:pPr lvl="1"/>
                <a:r>
                  <a:rPr lang="en-US" dirty="0"/>
                  <a:t>We may have log-transformed our dependent variable, but they still have been continuous</a:t>
                </a:r>
              </a:p>
              <a:p>
                <a:r>
                  <a:rPr lang="en-US" dirty="0"/>
                  <a:t>We will cover limited dependent variables</a:t>
                </a:r>
              </a:p>
              <a:p>
                <a:pPr lvl="1"/>
                <a:r>
                  <a:rPr lang="en-US" dirty="0"/>
                  <a:t>Limited dependent variables are dependent variables whose range of values is substantially restricted</a:t>
                </a:r>
              </a:p>
              <a:p>
                <a:pPr lvl="1"/>
                <a:r>
                  <a:rPr lang="en-US" dirty="0"/>
                  <a:t>E.g.: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d>
                      <m:dPr>
                        <m:begChr m:val="[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[0, 1, 2, 3, 4, 5]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Some are limited between 0 and 1</a:t>
                </a:r>
              </a:p>
              <a:p>
                <a:r>
                  <a:rPr lang="en-US" dirty="0"/>
                  <a:t>Some are limited to positive values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1FBD3-8578-3BCA-4D63-F3A85BA99E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958849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D8F7A-2508-69F8-26E8-5DF16CF28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Marginal Effects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688DA1-0FDF-8C78-AD29-9BF173E1FB3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Marginal effects are more straightforward to interpret and usually preferred in economic literature</a:t>
                </a:r>
              </a:p>
              <a:p>
                <a:pPr lvl="1"/>
                <a:r>
                  <a:rPr lang="en-US" dirty="0"/>
                  <a:t>We want to know what the change in response probability with a change in x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Δ</m:t>
                    </m:r>
                    <m:acc>
                      <m:accPr>
                        <m:chr m:val="̂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𝑃𝑟</m:t>
                        </m:r>
                      </m:e>
                    </m:acc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d>
                      <m:dPr>
                        <m:begChr m:val="["/>
                        <m:endChr m:val="]"/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  <m:d>
                          <m:d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dirty="0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acc>
                              <m:accPr>
                                <m:chr m:val="̂"/>
                                <m:ctrlPr>
                                  <a:rPr lang="en-US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e>
                        </m:d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i="1" dirty="0"/>
              </a:p>
              <a:p>
                <a:pPr lvl="1"/>
                <a:r>
                  <a:rPr lang="en-US" dirty="0"/>
                  <a:t>Since Logit and </a:t>
                </a:r>
                <a:r>
                  <a:rPr lang="en-US" dirty="0" err="1"/>
                  <a:t>Probit</a:t>
                </a:r>
                <a:r>
                  <a:rPr lang="en-US" dirty="0"/>
                  <a:t> are nonlinear, the marginal effects differs along x since it depends on the scale factor of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  <m:sup>
                            <m:r>
                              <a:rPr lang="en-US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acc>
                          <m:accPr>
                            <m:chr m:val="̂"/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What we can do is set the other values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to interesting values, such as mean, median, lower, or upper quartiles, but means are usually used</a:t>
                </a:r>
              </a:p>
              <a:p>
                <a:r>
                  <a:rPr lang="en-US" dirty="0"/>
                  <a:t>Marginal Effects</a:t>
                </a:r>
              </a:p>
              <a:p>
                <a:pPr lvl="1"/>
                <a:r>
                  <a:rPr lang="en-US" dirty="0"/>
                  <a:t>Marginal Effects at the Average</a:t>
                </a:r>
              </a:p>
              <a:p>
                <a:pPr lvl="1"/>
                <a:r>
                  <a:rPr lang="en-US" dirty="0"/>
                  <a:t>Average Marginal Effects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7688DA1-0FDF-8C78-AD29-9BF173E1FB3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342545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22603-BE90-0556-97E9-77233C743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Marginal Effects at the Average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B582B7-9770-1A81-CCD4-0685C8F792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One way to estimate the marginal effect is to set all other values at the average</a:t>
                </a:r>
              </a:p>
              <a:p>
                <a:r>
                  <a:rPr lang="en-US" dirty="0"/>
                  <a:t>We want to know the change in probability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with a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We’ll set the other values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to their average</a:t>
                </a:r>
              </a:p>
              <a:p>
                <a:r>
                  <a:rPr lang="en-US" dirty="0"/>
                  <a:t>Our scale factors becomes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</m:acc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e>
                        </m:acc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+…+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Our Marginal Effect at the Average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𝑀𝐸𝐴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+…+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acc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Remember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(.)</m:t>
                    </m:r>
                  </m:oMath>
                </a14:m>
                <a:r>
                  <a:rPr lang="en-US" dirty="0"/>
                  <a:t> is a logistic cumulative density function for logit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e>
                    </m:d>
                  </m:oMath>
                </a14:m>
                <a:r>
                  <a:rPr lang="en-US" dirty="0"/>
                  <a:t> is a normal cumulative density function for </a:t>
                </a:r>
                <a:r>
                  <a:rPr lang="en-US" dirty="0" err="1"/>
                  <a:t>probit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B582B7-9770-1A81-CCD4-0685C8F792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 b="-17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45114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22603-BE90-0556-97E9-77233C743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Marginal Effects at the Average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B582B7-9770-1A81-CCD4-0685C8F7925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Two potential issues with Marginal Effect at the Average</a:t>
                </a:r>
              </a:p>
              <a:p>
                <a:r>
                  <a:rPr lang="en-US" dirty="0"/>
                  <a:t>If explanatory variables are discrete, categorical, or binary</a:t>
                </a:r>
              </a:p>
              <a:p>
                <a:pPr lvl="1"/>
                <a:r>
                  <a:rPr lang="en-US" dirty="0"/>
                  <a:t>They do not represent anyone, they just represent averages</a:t>
                </a:r>
              </a:p>
              <a:p>
                <a:pPr lvl="1"/>
                <a:r>
                  <a:rPr lang="en-US" dirty="0"/>
                  <a:t>If the mean of age is 47.6, then it makes sense</a:t>
                </a:r>
              </a:p>
              <a:p>
                <a:pPr lvl="1"/>
                <a:r>
                  <a:rPr lang="en-US" dirty="0"/>
                  <a:t>What does it mean 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𝑓𝑒𝑚𝑎𝑙𝑒</m:t>
                            </m:r>
                          </m:e>
                        </m:acc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=.52</m:t>
                    </m:r>
                  </m:oMath>
                </a14:m>
                <a:r>
                  <a:rPr lang="en-US" dirty="0"/>
                  <a:t>? </a:t>
                </a:r>
              </a:p>
              <a:p>
                <a:r>
                  <a:rPr lang="en-US" dirty="0"/>
                  <a:t>Transformed continuous variables may not be clear to set at averages</a:t>
                </a:r>
              </a:p>
              <a:p>
                <a:pPr lvl="1"/>
                <a:r>
                  <a:rPr lang="en-US" dirty="0"/>
                  <a:t>If we have a log-transformed or quadratic of a explanatory variable</a:t>
                </a:r>
              </a:p>
              <a:p>
                <a:pPr lvl="1"/>
                <a:r>
                  <a:rPr lang="en-US" dirty="0"/>
                  <a:t>Do we use the average?</a:t>
                </a:r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𝑠𝑎𝑙𝑒𝑠</m:t>
                                </m:r>
                              </m:e>
                            </m:acc>
                          </m:e>
                        </m:d>
                      </m:e>
                    </m:func>
                  </m:oMath>
                </a14:m>
                <a:r>
                  <a:rPr lang="en-US" dirty="0"/>
                  <a:t> vs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ln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⁡(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𝑠𝑎𝑙𝑒𝑠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acc>
                  </m:oMath>
                </a14:m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B582B7-9770-1A81-CCD4-0685C8F7925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620677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F3110-1E6A-6ED3-B030-F4C32E964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Marginal Effects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1FEE48-1787-8832-D37F-91C32BF9B3F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Another method to estimate marginal effects is to average individual partial effects across the sample</a:t>
                </a:r>
              </a:p>
              <a:p>
                <a:r>
                  <a:rPr lang="en-US" dirty="0"/>
                  <a:t>We take the average of all marginal effects across observations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𝐴𝑀𝐸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acc>
                                      <m:accPr>
                                        <m:chr m:val="̂"/>
                                        <m:ctrlP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1" i="1" smtClean="0">
                                            <a:latin typeface="Cambria Math" panose="02040503050406030204" pitchFamily="18" charset="0"/>
                                          </a:rPr>
                                          <m:t>𝜷</m:t>
                                        </m:r>
                                      </m:e>
                                    </m:acc>
                                  </m:e>
                                </m:d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𝛽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   </m:t>
                    </m:r>
                  </m:oMath>
                </a14:m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Uses actual values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Potential Problem</a:t>
                </a:r>
              </a:p>
              <a:p>
                <a:pPr lvl="1"/>
                <a:r>
                  <a:rPr lang="en-US" dirty="0"/>
                  <a:t>We will fix some value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and then use the actual values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Potentially we can set someone as female even though they are male</a:t>
                </a:r>
              </a:p>
              <a:p>
                <a:pPr lvl="1"/>
                <a:r>
                  <a:rPr lang="en-US" dirty="0"/>
                  <a:t>For an observation, we will treat that person as female whether or not they are and then use all of the other observation as is.</a:t>
                </a:r>
              </a:p>
              <a:p>
                <a:r>
                  <a:rPr lang="en-US" dirty="0"/>
                  <a:t>You can do a sensitivity test between MEA or AME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51FEE48-1787-8832-D37F-91C32BF9B3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1006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8DF53-4F02-A45F-E08F-66ABD6AC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Marginal Effects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FBB519-422E-099C-887D-FF8A27DCC32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Discrete Marginal Change</a:t>
                </a:r>
              </a:p>
              <a:p>
                <a:pPr lvl="1"/>
                <a:r>
                  <a:rPr lang="en-US" dirty="0"/>
                  <a:t>Using AME, we can see that a one unit change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</a:rPr>
                                          <m:t>𝜷</m:t>
                                        </m:r>
                                      </m:e>
                                    </m:acc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e>
                                    </m:d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</a:rPr>
                                          <m:t>𝜷</m:t>
                                        </m:r>
                                      </m:e>
                                    </m:acc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𝑘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d>
                              </m:e>
                            </m:d>
                          </m:e>
                        </m:nary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Binary Change</a:t>
                </a:r>
              </a:p>
              <a:p>
                <a:pPr lvl="1"/>
                <a:r>
                  <a:rPr lang="en-US" dirty="0"/>
                  <a:t>Using AME, we can see what happens when we had an employment program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d>
                              <m:dPr>
                                <m:begChr m:val="["/>
                                <m:endChr m:val="]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</a:rPr>
                                          <m:t>𝜷</m:t>
                                        </m:r>
                                      </m:e>
                                    </m:acc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𝐺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𝛽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</a:rPr>
                                          <m:t>𝜷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e>
                        </m:nary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Marginal Effects can change along the nonlinear regression</a:t>
                </a:r>
              </a:p>
              <a:p>
                <a:pPr lvl="1"/>
                <a:r>
                  <a:rPr lang="en-US" dirty="0"/>
                  <a:t>We can use Stata to estimate these marginal effects with at option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FBB519-422E-099C-887D-FF8A27DCC3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6288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51CC4-8196-73D1-C201-77FF84C74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Goodness-of-Fit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BEDB00-7C99-10D1-CFFA-A6E4BBA4D64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Percent Correctly Predicted</a:t>
                </a:r>
              </a:p>
              <a:p>
                <a:pPr lvl="1"/>
                <a:r>
                  <a:rPr lang="en-US" dirty="0"/>
                  <a:t>The percentage of times the predicted zero or one coincide with the actual</a:t>
                </a:r>
              </a:p>
              <a:p>
                <a:pPr lvl="1"/>
                <a:r>
                  <a:rPr lang="en-US" dirty="0"/>
                  <a:t>Problem: where do you set the cutoff?</a:t>
                </a:r>
              </a:p>
              <a:p>
                <a:r>
                  <a:rPr lang="en-US" dirty="0"/>
                  <a:t>Pseudo R-Squared</a:t>
                </a:r>
              </a:p>
              <a:p>
                <a:pPr lvl="1"/>
                <a:r>
                  <a:rPr lang="en-US" dirty="0"/>
                  <a:t>McFadden (1974) suggested a measure as a measure of goodness-of-fit for limited dependent variables</a:t>
                </a:r>
              </a:p>
              <a:p>
                <a:pPr lvl="1"/>
                <a:r>
                  <a:rPr lang="en-US" dirty="0"/>
                  <a:t>Pseudo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=1−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Where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𝑢𝑟</m:t>
                        </m:r>
                      </m:sub>
                    </m:sSub>
                  </m:oMath>
                </a14:m>
                <a:r>
                  <a:rPr lang="en-US" dirty="0"/>
                  <a:t> is the log-likelihood for the estimated model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ℒ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is the log-likelihood with only the intercept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EBEDB00-7C99-10D1-CFFA-A6E4BBA4D64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89126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A9DF4-905D-6348-EAC1-C0AC20CE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readings on Logit and </a:t>
            </a:r>
            <a:r>
              <a:rPr lang="en-US" dirty="0" err="1"/>
              <a:t>Probit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80952-2B61-2F5E-64A6-C439F777E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Multinomial Logit</a:t>
            </a:r>
          </a:p>
          <a:p>
            <a:pPr lvl="1"/>
            <a:r>
              <a:rPr lang="en-US" dirty="0"/>
              <a:t>When we have a categorical variable as an outcome</a:t>
            </a:r>
          </a:p>
          <a:p>
            <a:pPr lvl="1"/>
            <a:r>
              <a:rPr lang="en-US" dirty="0"/>
              <a:t>Example: Employed, Unemployed, and Not in the Labor Force</a:t>
            </a:r>
          </a:p>
          <a:p>
            <a:r>
              <a:rPr lang="en-US" dirty="0"/>
              <a:t>Ordinal Logit</a:t>
            </a:r>
          </a:p>
          <a:p>
            <a:pPr lvl="1"/>
            <a:r>
              <a:rPr lang="en-US" dirty="0"/>
              <a:t>We have a categorical outcomes that has ordinal values (or rank values)</a:t>
            </a:r>
          </a:p>
          <a:p>
            <a:r>
              <a:rPr lang="en-US" dirty="0"/>
              <a:t>I recommend Regression Models for Categorical Dependent Variables Using Stata</a:t>
            </a:r>
          </a:p>
          <a:p>
            <a:pPr lvl="1"/>
            <a:r>
              <a:rPr lang="en-US" dirty="0"/>
              <a:t>Long and Freese </a:t>
            </a:r>
          </a:p>
          <a:p>
            <a:pPr lvl="1"/>
            <a:r>
              <a:rPr lang="en-US" dirty="0"/>
              <a:t>There is a 2014 edition with margins command</a:t>
            </a:r>
          </a:p>
          <a:p>
            <a:pPr lvl="1"/>
            <a:r>
              <a:rPr lang="en-US" dirty="0"/>
              <a:t>There is also a 2005 edition with the old </a:t>
            </a:r>
            <a:r>
              <a:rPr lang="en-US" dirty="0" err="1"/>
              <a:t>mfx</a:t>
            </a:r>
            <a:r>
              <a:rPr lang="en-US" dirty="0"/>
              <a:t> command, but odds ratios and predicted probabilities are the same</a:t>
            </a:r>
          </a:p>
        </p:txBody>
      </p:sp>
    </p:spTree>
    <p:extLst>
      <p:ext uri="{BB962C8B-B14F-4D97-AF65-F5344CB8AC3E}">
        <p14:creationId xmlns:p14="http://schemas.microsoft.com/office/powerpoint/2010/main" val="19543645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85D83-E9DC-7B26-3D0B-A98E23DB7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Nonnegative Dependent Variables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63662-732C-18FF-D7CC-1FE66EC0DB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462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77AD7-2C47-53EF-5485-6192D7AF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Nonnegative Dependent Variables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C02BD9-7852-14FB-D41B-4FA576A084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 have two estimator that take nonnegative values</a:t>
                </a:r>
              </a:p>
              <a:p>
                <a:pPr lvl="1"/>
                <a:r>
                  <a:rPr lang="en-US" dirty="0"/>
                  <a:t>Our binary variables take 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[0,1]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What happens when we have values that are greater than or equal to 0?</a:t>
                </a:r>
              </a:p>
              <a:p>
                <a:r>
                  <a:rPr lang="en-US" dirty="0"/>
                  <a:t>Tobit Estimator</a:t>
                </a:r>
              </a:p>
              <a:p>
                <a:pPr lvl="1"/>
                <a:r>
                  <a:rPr lang="en-US" dirty="0"/>
                  <a:t>This estimator looks at censured values, especially corner solutions at 0</a:t>
                </a:r>
              </a:p>
              <a:p>
                <a:r>
                  <a:rPr lang="en-US" dirty="0"/>
                  <a:t>Poisson Estimator</a:t>
                </a:r>
              </a:p>
              <a:p>
                <a:pPr lvl="1"/>
                <a:r>
                  <a:rPr lang="en-US" dirty="0"/>
                  <a:t>Also known as a count model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C02BD9-7852-14FB-D41B-4FA576A084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18749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8BDE-DC3E-D8F3-4A2E-B2963859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When we have a distribution of a dependent variable has a corner solution response</a:t>
                </a:r>
              </a:p>
              <a:p>
                <a:pPr lvl="1"/>
                <a:r>
                  <a:rPr lang="en-US" dirty="0"/>
                  <a:t>The variable has a nontrivial number of zeros for a fraction of the population of interest</a:t>
                </a:r>
              </a:p>
              <a:p>
                <a:pPr lvl="1"/>
                <a:r>
                  <a:rPr lang="en-US" dirty="0"/>
                  <a:t>Beyond 0, the distribution is roughly continuous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∈[0,∞)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An example: number of packs of cigarettes consumed</a:t>
                </a:r>
              </a:p>
              <a:p>
                <a:pPr lvl="1"/>
                <a:r>
                  <a:rPr lang="en-US" dirty="0"/>
                  <a:t>There is a large fraction of the population who choose to not consume cigarettes</a:t>
                </a:r>
              </a:p>
              <a:p>
                <a:pPr lvl="1"/>
                <a:r>
                  <a:rPr lang="en-US" dirty="0"/>
                  <a:t>There are is another fraction of the population that does consume cigarettes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77010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CDDF9-33CD-F75F-5E1E-50C62FBEF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Limited Dependent Variables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1FBD3-8578-3BCA-4D63-F3A85BA99E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With economic variables, we may be limited to only positive values</a:t>
                </a:r>
              </a:p>
              <a:p>
                <a:r>
                  <a:rPr lang="en-US" dirty="0"/>
                  <a:t>Examples</a:t>
                </a:r>
              </a:p>
              <a:p>
                <a:pPr lvl="1"/>
                <a:r>
                  <a:rPr lang="en-US" dirty="0"/>
                  <a:t>Number of hours may be limited between 0 and 60 per week</a:t>
                </a:r>
              </a:p>
              <a:p>
                <a:pPr lvl="1"/>
                <a:r>
                  <a:rPr lang="en-US" dirty="0"/>
                  <a:t>Number of arrests</a:t>
                </a:r>
              </a:p>
              <a:p>
                <a:pPr lvl="1"/>
                <a:r>
                  <a:rPr lang="en-US" dirty="0"/>
                  <a:t>Hourly wage cannot be below zero</a:t>
                </a:r>
              </a:p>
              <a:p>
                <a:pPr lvl="1"/>
                <a:r>
                  <a:rPr lang="en-US" dirty="0"/>
                  <a:t>Nominal interest rate cannot go below zero (real can though)</a:t>
                </a:r>
              </a:p>
              <a:p>
                <a:r>
                  <a:rPr lang="en-US" dirty="0"/>
                  <a:t>When our dependent variable is discrete with a limited number of values</a:t>
                </a:r>
              </a:p>
              <a:p>
                <a:pPr lvl="1"/>
                <a:r>
                  <a:rPr lang="en-US" dirty="0"/>
                  <a:t>We may need a special treatment, since our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may not be continuous</a:t>
                </a:r>
              </a:p>
              <a:p>
                <a:pPr lvl="1"/>
                <a:r>
                  <a:rPr lang="en-US" dirty="0"/>
                  <a:t>Using OLS may have drawbacks or be inappropriate depending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1FBD3-8578-3BCA-4D63-F3A85BA99E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95821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8BDE-DC3E-D8F3-4A2E-B2963859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be continuous over positive values and take on zero with positive probability</a:t>
                </a:r>
              </a:p>
              <a:p>
                <a:pPr lvl="1"/>
                <a:r>
                  <a:rPr lang="en-US" dirty="0"/>
                  <a:t>We want to estimate the distribution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given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endParaRPr lang="en-US" b="1" dirty="0"/>
              </a:p>
              <a:p>
                <a:r>
                  <a:rPr lang="en-US" dirty="0"/>
                  <a:t>Tobit Model</a:t>
                </a:r>
              </a:p>
              <a:p>
                <a:pPr lvl="1"/>
                <a:r>
                  <a:rPr lang="en-US" dirty="0"/>
                  <a:t>We have a latent variable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~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𝑁𝑜𝑟𝑚𝑎𝑙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0,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Where observed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0,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∗</m:t>
                                </m:r>
                              </m:sup>
                            </m:sSup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dirty="0"/>
                  <a:t> when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when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&lt;0</m:t>
                    </m:r>
                  </m:oMath>
                </a14:m>
                <a:endParaRPr lang="en-US" dirty="0"/>
              </a:p>
              <a:p>
                <a:r>
                  <a:rPr lang="en-US" dirty="0"/>
                  <a:t>Note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dirty="0"/>
                  <a:t> satisfies the classical linear model assumption</a:t>
                </a:r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9924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8BDE-DC3E-D8F3-4A2E-B2963859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Probability density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&gt;0,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&gt;0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bSup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d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=0,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=0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=1−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b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d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den>
                            </m:f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𝜙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Sup>
                                      <m:sSub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b="1" i="1">
                                            <a:latin typeface="Cambria Math" panose="02040503050406030204" pitchFamily="18" charset="0"/>
                                          </a:rPr>
                                          <m:t>𝒙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bSup>
                                    <m: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</m:d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+1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e>
                    </m:d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Φ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Sup>
                                  <m:sSub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1" i="1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′</m:t>
                                    </m:r>
                                  </m:sup>
                                </m:sSub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num>
                              <m:den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Where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/>
                  <a:t> is the error term residual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/>
                  <a:t> is the standard deviation of the error term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e>
                    </m:d>
                  </m:oMath>
                </a14:m>
                <a:r>
                  <a:rPr lang="en-US" dirty="0"/>
                  <a:t> is a indicator function: when true it is equal to 1 and when false it is equal to 0</a:t>
                </a:r>
              </a:p>
              <a:p>
                <a:r>
                  <a:rPr lang="en-US" dirty="0"/>
                  <a:t>The probability density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given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is distributed normally 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is distributed in a cumulative density function when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Both depend on the standard deviation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/>
                  <a:t> of the error term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3198" b="-17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813328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8BDE-DC3E-D8F3-4A2E-B2963859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Log-likelihood Function for each observation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</m:t>
                        </m:r>
                      </m:e>
                    </m:d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1−</m:t>
                            </m:r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Φ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den>
                                </m:f>
                              </m:e>
                            </m:d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+1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&gt;0</m:t>
                        </m:r>
                      </m:e>
                    </m:d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den>
                                </m:f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𝜙</m:t>
                            </m:r>
                            <m:d>
                              <m:dPr>
                                <m:begChr m:val="["/>
                                <m:endChr m:val="]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𝛽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den>
                                </m:f>
                              </m:e>
                            </m:d>
                          </m:e>
                        </m:d>
                      </m:e>
                    </m:func>
                  </m:oMath>
                </a14:m>
                <a:endParaRPr lang="en-US" dirty="0"/>
              </a:p>
              <a:p>
                <a:r>
                  <a:rPr lang="en-US" dirty="0"/>
                  <a:t>We get estimates of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and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</m:acc>
                  </m:oMath>
                </a14:m>
                <a:r>
                  <a:rPr lang="en-US" dirty="0"/>
                  <a:t> through maximizing the log-likelihood</a:t>
                </a:r>
              </a:p>
              <a:p>
                <a:pPr lvl="1"/>
                <a:r>
                  <a:rPr lang="en-US" dirty="0"/>
                  <a:t>The maximum likelihood estimators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are obtained by maximizing the log-likelihood function through iterative steps where we find a maxima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357663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F8BDE-DC3E-D8F3-4A2E-B2963859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We could use an OLS estimator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We could end up with negative predicted values</a:t>
                </a:r>
              </a:p>
              <a:p>
                <a:pPr lvl="1"/>
                <a:r>
                  <a:rPr lang="en-US" dirty="0"/>
                  <a:t>Constant marginal effect will be misleading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𝑉𝑎𝑟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will likely be heteroskedastic</a:t>
                </a:r>
              </a:p>
              <a:p>
                <a:r>
                  <a:rPr lang="en-US" dirty="0"/>
                  <a:t>Using OLS for a corner solution is similar to omitted variable bias</a:t>
                </a:r>
              </a:p>
              <a:p>
                <a:pPr lvl="1"/>
                <a:r>
                  <a:rPr lang="en-US" dirty="0"/>
                  <a:t>For positive values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&gt;0,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𝜎𝜆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</m:oMath>
                </a14:m>
                <a:endParaRPr lang="en-US" b="1" dirty="0"/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𝜙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>
                                <a:latin typeface="Cambria Math" panose="02040503050406030204" pitchFamily="18" charset="0"/>
                              </a:rPr>
                              <m:t>𝜷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This is a Inverse Mills Ratio – the ratio of Standard Normal Probability Density Function over Standard Normal Cumulative Density Function – evaluated 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E5726C2-A5BE-3891-3706-798C5D442A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2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93272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2">
            <a:extLst>
              <a:ext uri="{FF2B5EF4-FFF2-40B4-BE49-F238E27FC236}">
                <a16:creationId xmlns:a16="http://schemas.microsoft.com/office/drawing/2014/main" id="{26143A74-D62E-38C8-756E-F1482BB42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364" y="461964"/>
            <a:ext cx="8677275" cy="593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2">
            <a:extLst>
              <a:ext uri="{FF2B5EF4-FFF2-40B4-BE49-F238E27FC236}">
                <a16:creationId xmlns:a16="http://schemas.microsoft.com/office/drawing/2014/main" id="{690C0133-C548-1596-1A25-F5D247F60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364" y="461964"/>
            <a:ext cx="8677275" cy="593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2">
            <a:extLst>
              <a:ext uri="{FF2B5EF4-FFF2-40B4-BE49-F238E27FC236}">
                <a16:creationId xmlns:a16="http://schemas.microsoft.com/office/drawing/2014/main" id="{726154B3-D23E-CC12-E5F1-D4116A7E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364" y="461964"/>
            <a:ext cx="8677275" cy="593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9F98A-42C4-4B6D-FCE8-487F061E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Tobit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967FA6-0F3A-2D99-19A3-12354C38C8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At first, it might seem that the OLS and Tobit estimators have similar outputs</a:t>
                </a:r>
              </a:p>
              <a:p>
                <a:pPr lvl="1"/>
                <a:r>
                  <a:rPr lang="en-US" dirty="0"/>
                  <a:t>However, we need to be careful not to make that interpretation</a:t>
                </a:r>
              </a:p>
              <a:p>
                <a:r>
                  <a:rPr lang="en-US" dirty="0"/>
                  <a:t>We want to compare marginal effects between OLS and Tobit</a:t>
                </a:r>
              </a:p>
              <a:p>
                <a:pPr lvl="1"/>
                <a:r>
                  <a:rPr lang="en-US" dirty="0"/>
                  <a:t>Our marginal effect for Tobit will vary depending upon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US" dirty="0"/>
                  <a:t>,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b="1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To make our Tobit marginal effect comparable to the OLS marginal effect we need an adjustment factor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967FA6-0F3A-2D99-19A3-12354C38C8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6124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9F98A-42C4-4B6D-FCE8-487F061E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Tobit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967FA6-0F3A-2D99-19A3-12354C38C8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Adjustment factors can be obtained in two different ways for continuous variables</a:t>
                </a:r>
              </a:p>
              <a:p>
                <a:pPr lvl="1"/>
                <a:r>
                  <a:rPr lang="en-US" dirty="0"/>
                  <a:t>Marginal Effects at the Average</a:t>
                </a:r>
              </a:p>
              <a:p>
                <a:pPr lvl="1"/>
                <a:r>
                  <a:rPr lang="en-US" dirty="0"/>
                  <a:t>Average Marginal Effects</a:t>
                </a:r>
              </a:p>
              <a:p>
                <a:r>
                  <a:rPr lang="en-US" dirty="0"/>
                  <a:t>Marginal Effects at the Average</a:t>
                </a:r>
              </a:p>
              <a:p>
                <a:pPr lvl="1"/>
                <a:r>
                  <a:rPr lang="en-US" dirty="0"/>
                  <a:t>Can be calculated by setting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US" dirty="0"/>
                  <a:t> at the means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1" i="1" smtClean="0"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</m:acc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𝜷</m:t>
                                </m:r>
                              </m:e>
                            </m:acc>
                          </m:num>
                          <m:den>
                            <m:acc>
                              <m:accPr>
                                <m:chr m:val="̂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</m:acc>
                          </m:den>
                        </m:f>
                      </m:e>
                    </m:d>
                  </m:oMath>
                </a14:m>
                <a:r>
                  <a:rPr lang="en-US" dirty="0"/>
                  <a:t> is the scale factor</a:t>
                </a:r>
              </a:p>
              <a:p>
                <a:pPr lvl="1"/>
                <a:r>
                  <a:rPr lang="en-US" dirty="0"/>
                  <a:t>The scale factor can be used to compare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𝑇𝑜𝑏𝑖𝑡</m:t>
                        </m:r>
                      </m:sup>
                    </m:sSubSup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𝑂𝐿𝑆</m:t>
                        </m:r>
                      </m:sup>
                    </m:sSub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scale factor will also be between 0 and 1, since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</m:t>
                        </m:r>
                      </m:e>
                    </m:d>
                  </m:oMath>
                </a14:m>
                <a:r>
                  <a:rPr lang="en-US" dirty="0"/>
                  <a:t> maps values between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to a value between 0 and 1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967FA6-0F3A-2D99-19A3-12354C38C8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b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78955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9F98A-42C4-4B6D-FCE8-487F061E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Tobit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967FA6-0F3A-2D99-19A3-12354C38C8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Average Marginal Effects</a:t>
                </a:r>
              </a:p>
              <a:p>
                <a:pPr lvl="1"/>
                <a:r>
                  <a:rPr lang="en-US" dirty="0"/>
                  <a:t>We compute the scale factor for average marginal effects to be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bg-BG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Φ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sSup>
                                      <m:s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𝛽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𝜎</m:t>
                                    </m:r>
                                  </m:den>
                                </m:f>
                              </m:e>
                            </m:d>
                          </m:e>
                        </m:nary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It also estimates the scale factor can be used to compare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𝑇𝑜𝑏𝑖𝑡</m:t>
                        </m:r>
                      </m:sup>
                    </m:sSubSup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𝑂𝐿𝑆</m:t>
                        </m:r>
                      </m:sup>
                    </m:sSub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scale factor will also be between 0 and 1, since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.</m:t>
                        </m:r>
                      </m:e>
                    </m:d>
                  </m:oMath>
                </a14:m>
                <a:r>
                  <a:rPr lang="en-US" dirty="0"/>
                  <a:t> maps values between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/>
                  <a:t> to a value between 0 and 1</a:t>
                </a:r>
              </a:p>
              <a:p>
                <a:pPr lvl="1"/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967FA6-0F3A-2D99-19A3-12354C38C8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6310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CDDF9-33CD-F75F-5E1E-50C62FBEF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Limited Dependent Variables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1FBD3-8578-3BCA-4D63-F3A85BA99E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Binary Response</a:t>
                </a:r>
              </a:p>
              <a:p>
                <a:pPr lvl="1"/>
                <a:r>
                  <a:rPr lang="en-US" dirty="0"/>
                  <a:t>We may have a Yes/No answer with a binary response</a:t>
                </a:r>
              </a:p>
              <a:p>
                <a:pPr lvl="1"/>
                <a:r>
                  <a:rPr lang="en-US" dirty="0"/>
                  <a:t>Ex: Employed or Unemployed; In Labor Force or Out of Labor Force</a:t>
                </a:r>
              </a:p>
              <a:p>
                <a:r>
                  <a:rPr lang="en-US" dirty="0"/>
                  <a:t>Corner Solution</a:t>
                </a:r>
              </a:p>
              <a:p>
                <a:pPr lvl="1"/>
                <a:r>
                  <a:rPr lang="en-US" dirty="0"/>
                  <a:t>Optimizing behavior may lead to a corner solution where </a:t>
                </a:r>
                <a:r>
                  <a:rPr lang="en-US" dirty="0" err="1"/>
                  <a:t>nontrival</a:t>
                </a:r>
                <a:r>
                  <a:rPr lang="en-US" dirty="0"/>
                  <a:t> portion of customers use 0 amounts of a good or service </a:t>
                </a:r>
              </a:p>
              <a:p>
                <a:pPr lvl="1"/>
                <a:r>
                  <a:rPr lang="en-US" dirty="0"/>
                  <a:t>Ex: Smoking </a:t>
                </a:r>
              </a:p>
              <a:p>
                <a:r>
                  <a:rPr lang="en-US" dirty="0"/>
                  <a:t>Nonnegative Integer values</a:t>
                </a:r>
              </a:p>
              <a:p>
                <a:pPr lvl="1"/>
                <a:r>
                  <a:rPr lang="en-US" dirty="0"/>
                  <a:t>We may have count variables 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takes on discrete integers in small values</a:t>
                </a:r>
              </a:p>
              <a:p>
                <a:pPr lvl="1"/>
                <a:r>
                  <a:rPr lang="en-US" dirty="0"/>
                  <a:t>Ex: Number of car accidents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A1FBD3-8578-3BCA-4D63-F3A85BA99E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 r="-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6834435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9F98A-42C4-4B6D-FCE8-487F061E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Tobit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967FA6-0F3A-2D99-19A3-12354C38C81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Comparing marginal change in discrete variables is not quite as straightforward</a:t>
                </a:r>
              </a:p>
              <a:p>
                <a:pPr lvl="1"/>
                <a:r>
                  <a:rPr lang="en-US" dirty="0"/>
                  <a:t>For Tobit, we should look at the change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Φ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𝜎𝜙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𝒙</m:t>
                                </m:r>
                              </m:e>
                              <m:sup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𝜷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den>
                        </m:f>
                      </m:e>
                    </m:d>
                  </m:oMath>
                </a14:m>
                <a:endParaRPr lang="en-US" dirty="0"/>
              </a:p>
              <a:p>
                <a:r>
                  <a:rPr lang="en-US" dirty="0"/>
                  <a:t>Where </a:t>
                </a:r>
              </a:p>
              <a:p>
                <a:pPr lvl="1"/>
                <a:r>
                  <a:rPr lang="en-US" dirty="0"/>
                  <a:t>We plug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Then compute the difference for each observation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or the average marginal effects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967FA6-0F3A-2D99-19A3-12354C38C81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967095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6E73E-3D14-A8A3-E941-0EDF0819E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0458D-3F8C-21C2-E4AF-C8395D92A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Nonnegative</a:t>
            </a:r>
          </a:p>
          <a:p>
            <a:pPr lvl="1"/>
            <a:r>
              <a:rPr lang="en-US" dirty="0"/>
              <a:t>Poisson</a:t>
            </a:r>
          </a:p>
          <a:p>
            <a:pPr lvl="1"/>
            <a:r>
              <a:rPr lang="en-US" dirty="0"/>
              <a:t>Negative Binomial</a:t>
            </a:r>
          </a:p>
          <a:p>
            <a:r>
              <a:rPr lang="en-US" dirty="0"/>
              <a:t>Other Limited Dependent</a:t>
            </a:r>
          </a:p>
          <a:p>
            <a:pPr lvl="1"/>
            <a:r>
              <a:rPr lang="en-US" dirty="0"/>
              <a:t>Censored</a:t>
            </a:r>
          </a:p>
          <a:p>
            <a:pPr lvl="1"/>
            <a:r>
              <a:rPr lang="en-US" dirty="0"/>
              <a:t>Truncated</a:t>
            </a:r>
          </a:p>
          <a:p>
            <a:pPr lvl="1"/>
            <a:r>
              <a:rPr lang="en-US" dirty="0"/>
              <a:t>Sample Selection</a:t>
            </a:r>
          </a:p>
        </p:txBody>
      </p:sp>
    </p:spTree>
    <p:extLst>
      <p:ext uri="{BB962C8B-B14F-4D97-AF65-F5344CB8AC3E}">
        <p14:creationId xmlns:p14="http://schemas.microsoft.com/office/powerpoint/2010/main" val="19651427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AAB59-8912-5005-71DB-626B0A123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Stata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A3278-790D-2DE3-8BE8-B153B5D2BC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62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D28E8-336C-9A5A-2B59-6770B045D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71934-3F1A-D0E6-2386-39B65964BA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Maximum Likelihood Estimation</a:t>
                </a:r>
              </a:p>
              <a:p>
                <a:pPr lvl="1"/>
                <a:r>
                  <a:rPr lang="en-US" dirty="0"/>
                  <a:t>For our nonlinear models, we will use maximum likelihood estimator and maximum likelihood estimation to get estimates of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lang="en-US" b="1" dirty="0"/>
              </a:p>
              <a:p>
                <a:pPr lvl="1"/>
                <a:r>
                  <a:rPr lang="en-US" dirty="0"/>
                  <a:t>It is an indispensable tool for nonlinear models</a:t>
                </a:r>
              </a:p>
              <a:p>
                <a:r>
                  <a:rPr lang="en-US" dirty="0"/>
                  <a:t>We have a unknown parameter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dirty="0"/>
              </a:p>
              <a:p>
                <a:pPr lvl="1"/>
                <a:r>
                  <a:rPr lang="en-US" b="0" dirty="0"/>
                  <a:t>We want an estimate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that maximizes the probability/likelihood for the data we observe</a:t>
                </a:r>
              </a:p>
              <a:p>
                <a:pPr lvl="1"/>
                <a:r>
                  <a:rPr lang="en-US" dirty="0"/>
                  <a:t>Think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as a generalized unknown parameter, such as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71934-3F1A-D0E6-2386-39B65964BA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9400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D28E8-336C-9A5A-2B59-6770B045D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71934-3F1A-D0E6-2386-39B65964BA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dirty="0"/>
                  <a:t> be an identical, independent distributed random sample 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US" dirty="0"/>
                  <a:t> has a probability density function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is a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×1</m:t>
                        </m:r>
                      </m:e>
                    </m:d>
                  </m:oMath>
                </a14:m>
                <a:r>
                  <a:rPr lang="en-US" dirty="0"/>
                  <a:t> vector of parameters that characterize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Note: “;” is a just a “grand” comma </a:t>
                </a:r>
              </a:p>
              <a:p>
                <a:pPr lvl="1"/>
                <a:r>
                  <a:rPr lang="en-US" dirty="0"/>
                  <a:t>Our probability density function depends upon unknown parameter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71934-3F1A-D0E6-2386-39B65964BA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3555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D28E8-336C-9A5A-2B59-6770B045D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71934-3F1A-D0E6-2386-39B65964BA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Our likelihood function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</m:oMath>
                </a14:m>
                <a:r>
                  <a:rPr lang="en-US" dirty="0"/>
                  <a:t> of </a:t>
                </a:r>
                <a:r>
                  <a:rPr lang="en-US" dirty="0" err="1"/>
                  <a:t>iid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joint density distribution of the sample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is the product of marginal densities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nary>
                  </m:oMath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∗…∗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likelihood function is just the product of marginal densities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Maximum Likelihood Estimator </a:t>
                </a:r>
              </a:p>
              <a:p>
                <a:pPr lvl="1"/>
                <a:r>
                  <a:rPr lang="en-US" dirty="0"/>
                  <a:t>We need an estimate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that maximizes the likelihood function</a:t>
                </a:r>
              </a:p>
              <a:p>
                <a:pPr lvl="1"/>
                <a:r>
                  <a:rPr lang="en-US" b="0" dirty="0"/>
                  <a:t>We want an estimate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 that maximizes the probability/likelihood for the data we observe</a:t>
                </a:r>
              </a:p>
              <a:p>
                <a:pPr lvl="1"/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457200" lvl="1" indent="0">
                  <a:buNone/>
                </a:pPr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B971934-3F1A-D0E6-2386-39B65964BA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 b="-17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87130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69BF8-77F9-8BDD-7C24-59C11EB16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Likelihood Estimator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F2706F-1FAF-3FC6-1701-A067EA1398E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Example: Bernoulli distribution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[0,1]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are independent Bernoulli random variables with an unknown parameter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, then the probability density function of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is</a:t>
                </a:r>
              </a:p>
              <a:p>
                <a:pPr lvl="1"/>
                <a:r>
                  <a:rPr lang="en-US" dirty="0"/>
                  <a:t>We need to find the maximum likelihood estimator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The probability density function of Bernoulli random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dirty="0"/>
                  <a:t>  </a:t>
                </a:r>
              </a:p>
              <a:p>
                <a:pPr lvl="1"/>
                <a:r>
                  <a:rPr lang="en-US" dirty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takes on values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likelihood function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en-US" sz="2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en-US" sz="22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  <m:r>
                          <a:rPr lang="en-US" sz="2200" b="0" i="1" smtClean="0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nary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sup>
                    </m:sSup>
                    <m:r>
                      <a:rPr lang="en-US" sz="2200" b="0" i="0" smtClean="0">
                        <a:latin typeface="Cambria Math" panose="02040503050406030204" pitchFamily="18" charset="0"/>
                      </a:rPr>
                      <m:t>∗…∗</m:t>
                    </m:r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p>
                    </m:sSup>
                    <m:sSup>
                      <m:sSup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sz="2200" i="1">
                            <a:latin typeface="Cambria Math" panose="02040503050406030204" pitchFamily="18" charset="0"/>
                          </a:rPr>
                          <m:t>1−</m:t>
                        </m:r>
                        <m:sSub>
                          <m:sSubPr>
                            <m:ctrlPr>
                              <a:rPr lang="en-US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2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en-US" sz="2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sup>
                    </m:sSup>
                  </m:oMath>
                </a14:m>
                <a:endParaRPr lang="en-US" sz="2200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7F2706F-1FAF-3FC6-1701-A067EA1398E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 r="-844" b="-55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0611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43863</TotalTime>
  <Words>3377</Words>
  <Application>Microsoft Macintosh PowerPoint</Application>
  <PresentationFormat>Widescreen</PresentationFormat>
  <Paragraphs>408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Calibri Light</vt:lpstr>
      <vt:lpstr>Cambria Math</vt:lpstr>
      <vt:lpstr>Office Theme</vt:lpstr>
      <vt:lpstr>Econ 645: Week 8</vt:lpstr>
      <vt:lpstr>Overview</vt:lpstr>
      <vt:lpstr>Limited Dependent Variables</vt:lpstr>
      <vt:lpstr>Limited Dependent Variables</vt:lpstr>
      <vt:lpstr>Limited Dependent Variables</vt:lpstr>
      <vt:lpstr>Maximum Likelihood Estimator</vt:lpstr>
      <vt:lpstr>Maximum Likelihood Estimator</vt:lpstr>
      <vt:lpstr>Maximum Likelihood Estimator</vt:lpstr>
      <vt:lpstr>Maximum Likelihood Estimator</vt:lpstr>
      <vt:lpstr>Maximum Likelihood Estimator</vt:lpstr>
      <vt:lpstr>Maximum Likelihood Estimator</vt:lpstr>
      <vt:lpstr>Maximum Likelihood Estimator</vt:lpstr>
      <vt:lpstr>Binary Dependent Variables</vt:lpstr>
      <vt:lpstr>Binary Response Models</vt:lpstr>
      <vt:lpstr>Binary Response Models</vt:lpstr>
      <vt:lpstr>Binary Response Models</vt:lpstr>
      <vt:lpstr>Binary Response Models</vt:lpstr>
      <vt:lpstr>Logit Model</vt:lpstr>
      <vt:lpstr>Logit Transformation</vt:lpstr>
      <vt:lpstr>Logit Model</vt:lpstr>
      <vt:lpstr>Logit Model</vt:lpstr>
      <vt:lpstr>Probit Model</vt:lpstr>
      <vt:lpstr>Maximum Likelihood Estimator</vt:lpstr>
      <vt:lpstr>Maximum Likelihood Estimator</vt:lpstr>
      <vt:lpstr>Logit vs Probit</vt:lpstr>
      <vt:lpstr>Testing Restrictions</vt:lpstr>
      <vt:lpstr>Interpreting Logit and Probit</vt:lpstr>
      <vt:lpstr>Interpreting Logit and Probit</vt:lpstr>
      <vt:lpstr>Interpreting Logit and Probit</vt:lpstr>
      <vt:lpstr>Marginal Effects</vt:lpstr>
      <vt:lpstr>Marginal Effects at the Average</vt:lpstr>
      <vt:lpstr>Marginal Effects at the Average</vt:lpstr>
      <vt:lpstr>Average Marginal Effects</vt:lpstr>
      <vt:lpstr>Marginal Effects</vt:lpstr>
      <vt:lpstr>Goodness-of-Fit</vt:lpstr>
      <vt:lpstr>Further readings on Logit and Probit</vt:lpstr>
      <vt:lpstr>Nonnegative Dependent Variables</vt:lpstr>
      <vt:lpstr>Nonnegative Dependent Variables</vt:lpstr>
      <vt:lpstr>Tobit</vt:lpstr>
      <vt:lpstr>Tobit</vt:lpstr>
      <vt:lpstr>Tobit</vt:lpstr>
      <vt:lpstr>Tobit</vt:lpstr>
      <vt:lpstr>Tobit</vt:lpstr>
      <vt:lpstr>PowerPoint Presentation</vt:lpstr>
      <vt:lpstr>PowerPoint Presentation</vt:lpstr>
      <vt:lpstr>PowerPoint Presentation</vt:lpstr>
      <vt:lpstr>Interpreting Tobit</vt:lpstr>
      <vt:lpstr>Interpreting Tobit</vt:lpstr>
      <vt:lpstr>Interpreting Tobit</vt:lpstr>
      <vt:lpstr>Interpreting Tobit</vt:lpstr>
      <vt:lpstr>Next Week</vt:lpstr>
      <vt:lpstr>Stata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Econ 645: Week 8</dc:title>
  <dc:creator>Samuel Rowe</dc:creator>
  <cp:lastModifiedBy>Samuel Rowe</cp:lastModifiedBy>
  <cp:revision>31</cp:revision>
  <dcterms:created xsi:type="dcterms:W3CDTF">2023-08-30T23:19:22Z</dcterms:created>
  <dcterms:modified xsi:type="dcterms:W3CDTF">2023-10-27T11:04:57Z</dcterms:modified>
</cp:coreProperties>
</file>

<file path=docProps/thumbnail.jpeg>
</file>